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19" r:id="rId2"/>
    <p:sldId id="320" r:id="rId3"/>
    <p:sldId id="306" r:id="rId4"/>
    <p:sldId id="308" r:id="rId5"/>
    <p:sldId id="309" r:id="rId6"/>
    <p:sldId id="307" r:id="rId7"/>
    <p:sldId id="311" r:id="rId8"/>
    <p:sldId id="312" r:id="rId9"/>
    <p:sldId id="313" r:id="rId10"/>
    <p:sldId id="314" r:id="rId11"/>
    <p:sldId id="315" r:id="rId12"/>
    <p:sldId id="317" r:id="rId13"/>
    <p:sldId id="318" r:id="rId14"/>
    <p:sldId id="31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854"/>
    <a:srgbClr val="E67F46"/>
    <a:srgbClr val="E6A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0C6A91-800C-4FF3-B156-D0D9A98AFF9E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7EFA00-6A1E-48B4-8A14-1DC166BB3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70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6FD77-C9C3-4289-9D89-11CD4B9AF85D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EA8D-762D-423F-9181-996B4907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4E89-D384-4A08-B216-183453567658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4022-E5D0-493F-AD3F-6F6D52EDA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7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D7F9-EEB5-4791-A8DA-702950E6961C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8BD8-25AC-406E-BAAE-11AB9357C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9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519B-C841-47A6-83F8-BE11842FE8B8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A0F5-D7C6-4487-B870-FBA7A1B54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9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1469-883F-4E86-AC93-B7464A6F4E89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0964-A26B-45B2-B2CA-6F2445EC7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6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FCB68-A5E5-49A5-9AC0-F889E303CC03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80C7-B2DD-40F1-8BC3-1C7923186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3636-F538-4BAE-843F-988C26CC994D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3E2B1-C96E-45B3-AC7B-8B0955C15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2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2175B-58AA-4BCB-A355-22D867CDD2AC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281F8-0EE9-4B44-A0F5-FF3D9A4F4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8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AA2B-698D-4B9A-9E92-B854051DA8B8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DE68-3292-4738-B699-EEE4D15E1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1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C117-0ABE-444E-BEB4-888DE9CF5CEC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1F8D2-6E20-47FB-B3E5-C37CA04FE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3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A453-A269-4B74-BC80-6224A40D40E4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7BAF-1528-4A10-9D33-F5A098E6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2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7520AE-A9E3-4CC6-9A7B-2D6096004525}" type="datetime1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769FE-7C57-4F81-9E36-9EDE2A28C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>AKUNTANSI KOPERASI</a:t>
            </a:r>
            <a:r>
              <a:rPr lang="en-US" altLang="en-US" sz="5400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sz="5400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Trebuchet MS" pitchFamily="34" charset="0"/>
                <a:cs typeface="Arial" charset="0"/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JUNAIDI, SE., MSA</a:t>
            </a:r>
            <a:b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FAKULTAS EKONOMI</a:t>
            </a:r>
            <a:b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UNIVERSITAS ISLAM MALANG</a:t>
            </a:r>
            <a:b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2016</a:t>
            </a:r>
          </a:p>
        </p:txBody>
      </p:sp>
      <p:pic>
        <p:nvPicPr>
          <p:cNvPr id="5123" name="Picture 4" descr="UNIS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2143125"/>
            <a:ext cx="1766887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2430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PENCATATAN PIUTANG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163538"/>
            <a:ext cx="8229600" cy="485775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i="1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cadangan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piutang</a:t>
            </a:r>
            <a:r>
              <a:rPr lang="en-US" sz="2000" dirty="0" smtClean="0"/>
              <a:t>/</a:t>
            </a:r>
            <a:r>
              <a:rPr lang="en-US" sz="2000" dirty="0" err="1" smtClean="0"/>
              <a:t>piutang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tertagih</a:t>
            </a:r>
            <a:r>
              <a:rPr lang="en-US" sz="2000" dirty="0" smtClean="0"/>
              <a:t>.</a:t>
            </a:r>
          </a:p>
          <a:p>
            <a:pPr marL="457200" indent="-363538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000" b="1" dirty="0" err="1" smtClean="0"/>
              <a:t>Saldo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Piutang</a:t>
            </a:r>
            <a:endParaRPr lang="en-US" sz="2000" b="1" dirty="0" smtClean="0"/>
          </a:p>
          <a:p>
            <a:pPr marL="901700" lvl="1" indent="-363538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Persentase</a:t>
            </a: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</a:t>
            </a: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berarti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cadangan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kerugian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didasarkan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disusun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didasarkan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taksiran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bersangkutan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901700" lvl="1" indent="-363538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Analisa</a:t>
            </a: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umur</a:t>
            </a: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pembuatan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cadangan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kerugian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mana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cadangan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ditagih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didasarkan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risiko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kemungkinan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tertagihnya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1250950" lvl="2" indent="-2698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pemikiran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bahwa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semakin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lama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semakin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kemungkinan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kemacetan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proses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penagihan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FEFA0-80FF-4267-A5F2-4540B9A0F0D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PENCATATAN PIUTANG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6AE81-04C8-48B6-8FFB-427060E36AA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94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8638" y="1928813"/>
            <a:ext cx="8086725" cy="3429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PENGHAPUSAN PIUTANG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,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kali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piutang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benar-benar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ditagih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alasan</a:t>
            </a:r>
            <a:r>
              <a:rPr lang="en-US" sz="2400" dirty="0" smtClean="0"/>
              <a:t>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/>
              <a:t>Piutang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jelas-jelas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ditagih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debitornya</a:t>
            </a:r>
            <a:r>
              <a:rPr lang="en-US" sz="2400" dirty="0" smtClean="0"/>
              <a:t> </a:t>
            </a:r>
            <a:r>
              <a:rPr lang="en-US" sz="2400" dirty="0" err="1" smtClean="0"/>
              <a:t>lari</a:t>
            </a:r>
            <a:r>
              <a:rPr lang="en-US" sz="2400" dirty="0" smtClean="0"/>
              <a:t>, </a:t>
            </a:r>
            <a:r>
              <a:rPr lang="en-US" sz="2400" dirty="0" err="1" smtClean="0"/>
              <a:t>meninggal</a:t>
            </a:r>
            <a:r>
              <a:rPr lang="en-US" sz="2400" dirty="0" smtClean="0"/>
              <a:t>, </a:t>
            </a:r>
            <a:r>
              <a:rPr lang="en-US" sz="2400" dirty="0" err="1" smtClean="0"/>
              <a:t>bangkrut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lain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i="1" dirty="0" err="1" smtClean="0"/>
              <a:t>dihapus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saldo</a:t>
            </a:r>
            <a:r>
              <a:rPr lang="en-US" sz="2400" dirty="0" smtClean="0"/>
              <a:t> </a:t>
            </a:r>
            <a:r>
              <a:rPr lang="en-US" sz="2400" dirty="0" err="1" smtClean="0"/>
              <a:t>piutang</a:t>
            </a:r>
            <a:r>
              <a:rPr lang="en-US" sz="2400" dirty="0" smtClean="0"/>
              <a:t>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/>
              <a:t>Penghapusan</a:t>
            </a:r>
            <a:r>
              <a:rPr lang="en-US" sz="2400" dirty="0" smtClean="0"/>
              <a:t> </a:t>
            </a:r>
            <a:r>
              <a:rPr lang="en-US" sz="2400" dirty="0" err="1" smtClean="0"/>
              <a:t>piutang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kerugian</a:t>
            </a:r>
            <a:r>
              <a:rPr lang="en-US" sz="2400" i="1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pencatatannya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dibebankan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akun</a:t>
            </a:r>
            <a:r>
              <a:rPr lang="en-US" sz="2400" dirty="0" smtClean="0"/>
              <a:t> </a:t>
            </a:r>
            <a:r>
              <a:rPr lang="en-US" sz="2400" dirty="0" err="1" smtClean="0"/>
              <a:t>Kerugian</a:t>
            </a:r>
            <a:r>
              <a:rPr lang="en-US" sz="2400" dirty="0" smtClean="0"/>
              <a:t> </a:t>
            </a:r>
            <a:r>
              <a:rPr lang="en-US" sz="2400" dirty="0" err="1" smtClean="0"/>
              <a:t>Piutang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akun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Kerugian</a:t>
            </a:r>
            <a:r>
              <a:rPr lang="en-US" sz="2400" dirty="0" smtClean="0"/>
              <a:t> </a:t>
            </a:r>
            <a:r>
              <a:rPr lang="en-US" sz="2400" dirty="0" err="1" smtClean="0"/>
              <a:t>Piutang</a:t>
            </a:r>
            <a:r>
              <a:rPr lang="en-US" sz="2400" dirty="0" smtClean="0"/>
              <a:t>.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4127D-5E9D-4A74-84A6-C0C50E29455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PENGHAPUSAN PIUTANG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Cadangan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Kerugian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Piutang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).</a:t>
            </a:r>
          </a:p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Penghapusan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Langsung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penghapusan</a:t>
            </a:r>
            <a:r>
              <a:rPr lang="en-US" sz="2400" dirty="0" smtClean="0"/>
              <a:t> </a:t>
            </a:r>
            <a:r>
              <a:rPr lang="en-US" sz="2400" dirty="0" err="1" smtClean="0"/>
              <a:t>piutang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menunggu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kepastian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piutang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benar-benar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ditagih</a:t>
            </a:r>
            <a:r>
              <a:rPr lang="en-US" sz="2400" dirty="0" smtClean="0"/>
              <a:t>,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estimasinya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. </a:t>
            </a:r>
          </a:p>
          <a:p>
            <a:pPr marL="857250" lvl="1" indent="-3190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diterapkan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konsumsi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sebagian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berbentuk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857250" lvl="1" indent="-3190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tingkat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tertagih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sangat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kecil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333D9-8865-457D-AEC6-9866A496E4F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PENGHAPUSAN PIUTANG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4D81E-D84B-4AF4-B216-E87A1C79B35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30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163" y="1571625"/>
            <a:ext cx="7539037" cy="1423988"/>
          </a:xfrm>
          <a:noFill/>
        </p:spPr>
      </p:pic>
      <p:pic>
        <p:nvPicPr>
          <p:cNvPr id="430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3357563"/>
            <a:ext cx="750570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87337" y="1541909"/>
            <a:ext cx="8569325" cy="17430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  <a:t>AKUNTANSI KOPERASI </a:t>
            </a:r>
            <a:b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  <a:t>7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F7B05C-061A-4B30-BD5B-173786E38560}" type="slidenum">
              <a:rPr lang="en-US" altLang="en-US" smtClean="0">
                <a:solidFill>
                  <a:schemeClr val="tx2"/>
                </a:solidFill>
                <a:latin typeface="Rage Italic" pitchFamily="66" charset="0"/>
              </a:rPr>
              <a:pPr eaLnBrk="1" hangingPunct="1"/>
              <a:t>2</a:t>
            </a:fld>
            <a:endParaRPr lang="en-US" altLang="en-US" smtClean="0">
              <a:solidFill>
                <a:schemeClr val="tx2"/>
              </a:solidFill>
              <a:latin typeface="Rage Italic" pitchFamily="66" charset="0"/>
            </a:endParaRPr>
          </a:p>
        </p:txBody>
      </p:sp>
      <p:sp>
        <p:nvSpPr>
          <p:cNvPr id="5" name="Title 4"/>
          <p:cNvSpPr>
            <a:spLocks noGrp="1"/>
          </p:cNvSpPr>
          <p:nvPr/>
        </p:nvSpPr>
        <p:spPr bwMode="auto">
          <a:xfrm>
            <a:off x="381000" y="3500438"/>
            <a:ext cx="8382000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piutang</a:t>
            </a:r>
            <a:endParaRPr lang="en-US" sz="5400" b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8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PENGERTIAN PIUTANG USAHA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81161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>
                <a:solidFill>
                  <a:schemeClr val="accent1"/>
                </a:solidFill>
              </a:rPr>
              <a:t>Piutang</a:t>
            </a:r>
            <a:r>
              <a:rPr lang="en-US" sz="2400" smtClean="0"/>
              <a:t> adalah klaim koperasi atas uang, barang, atau jasa kepada pihak lain akibat transaksi di masa lalu.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Suatu aktivitas dapat dikelompokkan sebagai piutang jika memenuhi beberapa persyaratan berikut: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 tersebut timbul akibat transaksi di masa lalu.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 tersebut jelas jumlah jatuh temponya.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 tersebut diketahui dengan jelas harus ditagih kepada siapa.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B46D6-065A-4312-A526-BFE7652194E9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PENGERTIAN PIUTANG USAHA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39602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Contoh-contoh aktivitas yang menghasilkan piutang: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yang melakukan penjualan secara kredit akan menghasilkan piutang usaha pada buku besarnya.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 proses menghasilkan produk koperasi ada banyak aktivitas yang dijalankan koperasi, yang tidak selalu selesai saat itu juga.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 koperasi meminjamkan uang kepada karyawan, hal itu akan mengakibatkan terjadinya piutang kepada karyawan.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 koperasi membeli saham perusahaan lain, pada saat pengumuman pembagian dividen maka koperasi berhak mengklaim piutang dividen.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FF14-C358-43BD-BE36-4A6090C7B1D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KLASIFIKASI PIUTANG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smtClean="0"/>
              <a:t>Piutang Anggota</a:t>
            </a:r>
            <a:r>
              <a:rPr lang="en-US" sz="2400" smtClean="0"/>
              <a:t>, yaitu piutang yang timbul dari penjualan barang atau jasa yang dihasilkan koperasi kepada anggota koperasi. </a:t>
            </a:r>
          </a:p>
          <a:p>
            <a:pPr marL="857250" lvl="1" indent="-3190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 kegiatan normal koperasi, piutang anggota biasanya akan dilunasi dalam tempo kurang dari satu tahun, sehingga piutang anggota dikelompokkan ke dalam </a:t>
            </a:r>
            <a:r>
              <a:rPr lang="en-US" sz="24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aktiva lancar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smtClean="0"/>
              <a:t>Piutang Karyawan</a:t>
            </a:r>
            <a:r>
              <a:rPr lang="en-US" sz="2400" smtClean="0"/>
              <a:t>, yaitu tagihan koperasi kepada karyawan koperasi. </a:t>
            </a:r>
          </a:p>
          <a:p>
            <a:pPr marL="857250" lvl="1" indent="-3190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Biasanya pembayaran piutang karyawan dilakukan melalui pemotongan gaji pada bulan berikutnya.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93CBC-1605-44C5-9B7C-41DEFE91D5E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KLASIFIKASI PIUTANG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r>
              <a:rPr lang="en-US" sz="2000" b="1" smtClean="0"/>
              <a:t>Piutang Bukan Anggota</a:t>
            </a:r>
            <a:r>
              <a:rPr lang="en-US" sz="2000" smtClean="0"/>
              <a:t>, timbul akibat koperasi melakukan transaksi kredit kepada bukan anggota koperasi. </a:t>
            </a:r>
          </a:p>
          <a:p>
            <a:pPr marL="857250" lvl="1" indent="-319088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 usaha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piutang yang timbul dari transaksi penjualan produk koperasi. </a:t>
            </a:r>
          </a:p>
          <a:p>
            <a:pPr marL="857250" lvl="1" indent="-319088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 bukan usaha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piutang yang timbul bukan dari aktivitas usaha koperasi. </a:t>
            </a:r>
          </a:p>
          <a:p>
            <a:pPr marL="1257300" lvl="2" indent="-3190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Persekot dalam kontrak pembelian</a:t>
            </a:r>
          </a:p>
          <a:p>
            <a:pPr marL="1257300" lvl="2" indent="-3190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Klaim terhadap perusahaan angkutan atas barang yang rusak atau hilang</a:t>
            </a:r>
          </a:p>
          <a:p>
            <a:pPr marL="1257300" lvl="2" indent="-3190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Klaim terhadap perusahaan asuransi atas kerugian </a:t>
            </a:r>
          </a:p>
          <a:p>
            <a:pPr marL="1257300" lvl="2" indent="-3190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Klaim terhadap karyawan koperasi</a:t>
            </a:r>
          </a:p>
          <a:p>
            <a:pPr marL="1257300" lvl="2" indent="-3190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Klaim terhadap restitusi pajak</a:t>
            </a:r>
          </a:p>
          <a:p>
            <a:pPr marL="1257300" lvl="2" indent="-3190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 dagang</a:t>
            </a:r>
          </a:p>
          <a:p>
            <a:pPr marL="1257300" lvl="2" indent="-3190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Lain-lain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1ACB7-B0D0-4C55-A7A9-0726FEBDCDFE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PENCATATAN PIUTANG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39602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Sesuai dengan Standar Akuntansi Keuangan (SAK) tahun 2007 yang berlaku di Indonesia, piutang dicatat dan diakui sebesar jumlah bruto (nilai jatuh tempo) dikurangi taksiran jumlah yang tidak akan diterima.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Artinya, piutang harus dicatat sebesar jumlah yang diharapkan dapat ditagih.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F0002-7963-4F19-B35D-602FF33E970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PENCATATAN PIUTANG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Berkaitan dengan pengelolaan piutang, pengelola koperasi harus membuat </a:t>
            </a:r>
            <a:r>
              <a:rPr lang="en-US" sz="2400" i="1" smtClean="0"/>
              <a:t>cadangan piutang tidak tertagih</a:t>
            </a:r>
            <a:r>
              <a:rPr lang="en-US" sz="2400" smtClean="0"/>
              <a:t>, yang merupakan taksiran jumlah piutang yang tidak akan dapat ditagih dalam periode tersebut.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 khususnya berlaku untuk koperasi pemasaran dan koperasi produsen, karena menjual produk yang dihasilkan para anggotanya kepada pihak eksternal koperasi, sehingga menghadapi risiko yang lebih tinggi terhadap tidak tertagihnya piutang.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FB389-B5A6-4F6A-8BFC-B29151113767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PENCATATAN PIUTANG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75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i="1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kerugian</a:t>
            </a:r>
            <a:r>
              <a:rPr lang="en-US" sz="2400" dirty="0" smtClean="0"/>
              <a:t> </a:t>
            </a:r>
            <a:r>
              <a:rPr lang="en-US" sz="2400" dirty="0" err="1" smtClean="0"/>
              <a:t>piutang</a:t>
            </a:r>
            <a:r>
              <a:rPr lang="en-US" sz="2400" dirty="0" smtClean="0"/>
              <a:t>/</a:t>
            </a:r>
            <a:r>
              <a:rPr lang="en-US" sz="2400" dirty="0" err="1" smtClean="0"/>
              <a:t>piutang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tertagih</a:t>
            </a:r>
            <a:r>
              <a:rPr lang="en-US" sz="2400" dirty="0" smtClean="0"/>
              <a:t>.</a:t>
            </a:r>
          </a:p>
          <a:p>
            <a:pPr marL="457200" indent="-363538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Penjualan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persentase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),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kerugian</a:t>
            </a:r>
            <a:r>
              <a:rPr lang="en-US" sz="2400" dirty="0" smtClean="0"/>
              <a:t> </a:t>
            </a:r>
            <a:r>
              <a:rPr lang="en-US" sz="2400" dirty="0" err="1" smtClean="0"/>
              <a:t>piutang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persentase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saldo</a:t>
            </a:r>
            <a:r>
              <a:rPr lang="en-US" sz="2400" dirty="0" smtClean="0"/>
              <a:t> </a:t>
            </a:r>
            <a:r>
              <a:rPr lang="en-US" sz="2400" dirty="0" err="1" smtClean="0"/>
              <a:t>akun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kerugian</a:t>
            </a:r>
            <a:r>
              <a:rPr lang="en-US" sz="2400" dirty="0" smtClean="0"/>
              <a:t> </a:t>
            </a:r>
            <a:r>
              <a:rPr lang="en-US" sz="2400" dirty="0" err="1" smtClean="0"/>
              <a:t>piutang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persentase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. </a:t>
            </a:r>
          </a:p>
          <a:p>
            <a:pPr marL="857250" lvl="1" indent="-31908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didasarkan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penyusunan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kerugian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piutang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juga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didasarkan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persentase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anggaran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didasarkan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persentase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anggaran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bersangkutan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575C4-0A5D-4AEA-AB4A-88C42B76DD8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2585</TotalTime>
  <Words>753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AKUNTANSI KOPERASI    a   JUNAIDI, SE., MSA  FAKULTAS EKONOMI UNIVERSITAS ISLAM MALANG 2016</vt:lpstr>
      <vt:lpstr>AKUNTANSI KOPERASI  7</vt:lpstr>
      <vt:lpstr>PENGERTIAN PIUTANG USAHA</vt:lpstr>
      <vt:lpstr>PENGERTIAN PIUTANG USAHA</vt:lpstr>
      <vt:lpstr>KLASIFIKASI PIUTANG</vt:lpstr>
      <vt:lpstr>KLASIFIKASI PIUTANG</vt:lpstr>
      <vt:lpstr>PENCATATAN PIUTANG</vt:lpstr>
      <vt:lpstr>PENCATATAN PIUTANG</vt:lpstr>
      <vt:lpstr>PENCATATAN PIUTANG</vt:lpstr>
      <vt:lpstr>PENCATATAN PIUTANG</vt:lpstr>
      <vt:lpstr>PENCATATAN PIUTANG</vt:lpstr>
      <vt:lpstr>PENGHAPUSAN PIUTANG</vt:lpstr>
      <vt:lpstr>PENGHAPUSAN PIUTANG</vt:lpstr>
      <vt:lpstr>PENGHAPUSAN PIUTANG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Bagian3 Bab11-19</dc:title>
  <dc:creator>Rudi Pulunggono</dc:creator>
  <cp:lastModifiedBy>WIN 8.1</cp:lastModifiedBy>
  <cp:revision>572</cp:revision>
  <dcterms:created xsi:type="dcterms:W3CDTF">2012-07-27T06:53:21Z</dcterms:created>
  <dcterms:modified xsi:type="dcterms:W3CDTF">2016-11-29T23:24:34Z</dcterms:modified>
</cp:coreProperties>
</file>